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58" r:id="rId17"/>
    <p:sldId id="267" r:id="rId18"/>
    <p:sldId id="268" r:id="rId19"/>
    <p:sldId id="269" r:id="rId20"/>
    <p:sldId id="270" r:id="rId21"/>
    <p:sldId id="271" r:id="rId22"/>
    <p:sldId id="272" r:id="rId23"/>
    <p:sldId id="273" r:id="rId24"/>
    <p:sldId id="274" r:id="rId25"/>
    <p:sldId id="259" r:id="rId26"/>
    <p:sldId id="260" r:id="rId27"/>
    <p:sldId id="261" r:id="rId28"/>
    <p:sldId id="262" r:id="rId29"/>
    <p:sldId id="263" r:id="rId30"/>
    <p:sldId id="264" r:id="rId31"/>
    <p:sldId id="265" r:id="rId32"/>
    <p:sldId id="266" r:id="rId33"/>
    <p:sldId id="275" r:id="rId34"/>
    <p:sldId id="27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114" d="100"/>
          <a:sy n="114" d="100"/>
        </p:scale>
        <p:origin x="8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10/22/2017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10/22/2017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www.heart.org/HEARTORG/Research/Research_UCM_481866_SubHomePage.jsp" TargetMode="External"/><Relationship Id="rId3" Type="http://schemas.openxmlformats.org/officeDocument/2006/relationships/hyperlink" Target="https://disabilitycompendium.org/sites/default/files/user-uploads/2016_AnnualReport.pdf" TargetMode="External"/><Relationship Id="rId7" Type="http://schemas.openxmlformats.org/officeDocument/2006/relationships/hyperlink" Target="http://www.diabetes.org/diabetes-basics/statistics/?referrer=https://www.google.com/" TargetMode="External"/><Relationship Id="rId2" Type="http://schemas.openxmlformats.org/officeDocument/2006/relationships/hyperlink" Target="https://kdsmartchair.com/blogs/news/18706123-wheelchair-facts-numbers-and-figures-infographic" TargetMode="External"/><Relationship Id="rId1" Type="http://schemas.openxmlformats.org/officeDocument/2006/relationships/slideLayout" Target="../slideLayouts/slideLayout2.xml"/><Relationship Id="rId6" Type="http://schemas.openxmlformats.org/officeDocument/2006/relationships/hyperlink" Target="https://www.cdc.gov/nceh/publications/factsheets/impactofthebuiltenvironmentonhealth.pdf" TargetMode="External"/><Relationship Id="rId5" Type="http://schemas.openxmlformats.org/officeDocument/2006/relationships/hyperlink" Target="https://www.ada.gov/civiccommonprobs.htm" TargetMode="External"/><Relationship Id="rId10" Type="http://schemas.openxmlformats.org/officeDocument/2006/relationships/hyperlink" Target="https://www.forbes.com/sites/kylesmith/2011/03/23/the-obama-administrations-sidewalk-to-nowhere/#72052c652040" TargetMode="External"/><Relationship Id="rId4" Type="http://schemas.openxmlformats.org/officeDocument/2006/relationships/hyperlink" Target="https://sidewalk.umiacs.umd.edu/" TargetMode="External"/><Relationship Id="rId9" Type="http://schemas.openxmlformats.org/officeDocument/2006/relationships/hyperlink" Target="https://en.wikipedia.org/wiki/American_Recovery_and_Reinvestment_Act_of_20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tmp"/><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id="{A9B2AD02-0783-4443-B675-1B7800624AA6}"/>
              </a:ext>
            </a:extLst>
          </p:cNvPr>
          <p:cNvSpPr>
            <a:spLocks noGrp="1"/>
          </p:cNvSpPr>
          <p:nvPr>
            <p:ph type="ctrTitle"/>
          </p:nvPr>
        </p:nvSpPr>
        <p:spPr/>
        <p:txBody>
          <a:bodyPr>
            <a:normAutofit/>
          </a:bodyPr>
          <a:lstStyle/>
          <a:p>
            <a:r>
              <a:rPr lang="en-US" sz="3100" dirty="0"/>
              <a:t>Project </a:t>
            </a:r>
            <a:r>
              <a:rPr lang="en-US" sz="3100" dirty="0" err="1"/>
              <a:t>Walknet</a:t>
            </a:r>
            <a:r>
              <a:rPr lang="en-US" sz="3100" dirty="0"/>
              <a:t>: </a:t>
            </a:r>
            <a:r>
              <a:rPr lang="en-US" sz="2200" dirty="0"/>
              <a:t>Making cities accessible to everyone</a:t>
            </a:r>
          </a:p>
        </p:txBody>
      </p:sp>
      <p:sp>
        <p:nvSpPr>
          <p:cNvPr id="4" name="Subtitle 3">
            <a:extLst>
              <a:ext uri="{FF2B5EF4-FFF2-40B4-BE49-F238E27FC236}">
                <a16:creationId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17,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p:txBody>
      </p:sp>
      <p:pic>
        <p:nvPicPr>
          <p:cNvPr id="10" name="Picture 9" descr="Screen Clipping">
            <a:extLst>
              <a:ext uri="{FF2B5EF4-FFF2-40B4-BE49-F238E27FC236}">
                <a16:creationId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naïve model</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pic>
        <p:nvPicPr>
          <p:cNvPr id="5" name="Picture 4" descr="Screen Clipping">
            <a:extLst>
              <a:ext uri="{FF2B5EF4-FFF2-40B4-BE49-F238E27FC236}">
                <a16:creationId xmlns:a16="http://schemas.microsoft.com/office/drawing/2014/main" id="{619C6840-30F7-4682-BB9E-DB03863C5A86}"/>
              </a:ext>
            </a:extLst>
          </p:cNvPr>
          <p:cNvPicPr>
            <a:picLocks noChangeAspect="1"/>
          </p:cNvPicPr>
          <p:nvPr/>
        </p:nvPicPr>
        <p:blipFill>
          <a:blip r:embed="rId2"/>
          <a:stretch>
            <a:fillRect/>
          </a:stretch>
        </p:blipFill>
        <p:spPr>
          <a:xfrm>
            <a:off x="744946" y="1663631"/>
            <a:ext cx="4408567" cy="757836"/>
          </a:xfrm>
          <a:prstGeom prst="rect">
            <a:avLst/>
          </a:prstGeom>
        </p:spPr>
      </p:pic>
      <p:pic>
        <p:nvPicPr>
          <p:cNvPr id="8" name="Picture 7" descr="Screen Clipping">
            <a:extLst>
              <a:ext uri="{FF2B5EF4-FFF2-40B4-BE49-F238E27FC236}">
                <a16:creationId xmlns:a16="http://schemas.microsoft.com/office/drawing/2014/main" id="{1B40AD76-B66D-4E16-8FE1-241375075A46}"/>
              </a:ext>
            </a:extLst>
          </p:cNvPr>
          <p:cNvPicPr>
            <a:picLocks noChangeAspect="1"/>
          </p:cNvPicPr>
          <p:nvPr/>
        </p:nvPicPr>
        <p:blipFill>
          <a:blip r:embed="rId3"/>
          <a:stretch>
            <a:fillRect/>
          </a:stretch>
        </p:blipFill>
        <p:spPr>
          <a:xfrm>
            <a:off x="721873" y="2715072"/>
            <a:ext cx="4431640" cy="926346"/>
          </a:xfrm>
          <a:prstGeom prst="rect">
            <a:avLst/>
          </a:prstGeom>
        </p:spPr>
      </p:pic>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20 slides total</a:t>
            </a:r>
          </a:p>
        </p:txBody>
      </p:sp>
      <p:sp>
        <p:nvSpPr>
          <p:cNvPr id="3" name="Content Placeholder 2"/>
          <p:cNvSpPr>
            <a:spLocks noGrp="1"/>
          </p:cNvSpPr>
          <p:nvPr>
            <p:ph idx="4294967295"/>
          </p:nvPr>
        </p:nvSpPr>
        <p:spPr>
          <a:xfrm>
            <a:off x="628650" y="1825625"/>
            <a:ext cx="7886700" cy="4351338"/>
          </a:xfrm>
        </p:spPr>
        <p:txBody>
          <a:bodyPr/>
          <a:lstStyle/>
          <a:p>
            <a:r>
              <a:rPr lang="en-US" dirty="0"/>
              <a:t>A total of 20 slides are allowed for content for a total presentation time of 5 minutes</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Slide Format</a:t>
            </a:r>
          </a:p>
        </p:txBody>
      </p:sp>
      <p:sp>
        <p:nvSpPr>
          <p:cNvPr id="3" name="Content Placeholder 2"/>
          <p:cNvSpPr>
            <a:spLocks noGrp="1"/>
          </p:cNvSpPr>
          <p:nvPr>
            <p:ph idx="4294967295"/>
          </p:nvPr>
        </p:nvSpPr>
        <p:spPr>
          <a:xfrm>
            <a:off x="628650" y="1825625"/>
            <a:ext cx="7886700" cy="4351338"/>
          </a:xfrm>
        </p:spPr>
        <p:txBody>
          <a:bodyPr/>
          <a:lstStyle/>
          <a:p>
            <a:r>
              <a:rPr lang="en-US" dirty="0"/>
              <a:t>This is a generic slide format:</a:t>
            </a:r>
          </a:p>
          <a:p>
            <a:pPr lvl="1"/>
            <a:r>
              <a:rPr lang="en-US" dirty="0"/>
              <a:t>White background</a:t>
            </a:r>
          </a:p>
          <a:p>
            <a:pPr lvl="1"/>
            <a:r>
              <a:rPr lang="en-US" dirty="0" err="1"/>
              <a:t>DataScience@SMU</a:t>
            </a:r>
            <a:r>
              <a:rPr lang="en-US" dirty="0"/>
              <a:t> in bottom left corner</a:t>
            </a:r>
          </a:p>
          <a:p>
            <a:pPr lvl="1"/>
            <a:r>
              <a:rPr lang="en-US" dirty="0"/>
              <a:t>Page number in bottom right corner</a:t>
            </a:r>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Hacking the Slide Format</a:t>
            </a:r>
          </a:p>
        </p:txBody>
      </p:sp>
      <p:sp>
        <p:nvSpPr>
          <p:cNvPr id="3" name="Content Placeholder 2"/>
          <p:cNvSpPr>
            <a:spLocks noGrp="1"/>
          </p:cNvSpPr>
          <p:nvPr>
            <p:ph idx="4294967295"/>
          </p:nvPr>
        </p:nvSpPr>
        <p:spPr>
          <a:xfrm>
            <a:off x="628650" y="1825625"/>
            <a:ext cx="7886700" cy="4351338"/>
          </a:xfrm>
        </p:spPr>
        <p:txBody>
          <a:bodyPr>
            <a:normAutofit/>
          </a:bodyPr>
          <a:lstStyle/>
          <a:p>
            <a:r>
              <a:rPr lang="en-US" dirty="0"/>
              <a:t>Hacking the slide format is allowed</a:t>
            </a:r>
          </a:p>
          <a:p>
            <a:r>
              <a:rPr lang="en-US" dirty="0"/>
              <a:t>However, </a:t>
            </a:r>
          </a:p>
          <a:p>
            <a:pPr lvl="1"/>
            <a:r>
              <a:rPr lang="en-US" dirty="0"/>
              <a:t>The total number of slides </a:t>
            </a:r>
          </a:p>
          <a:p>
            <a:pPr lvl="2"/>
            <a:r>
              <a:rPr lang="en-US" dirty="0"/>
              <a:t>must be 21</a:t>
            </a:r>
          </a:p>
          <a:p>
            <a:pPr lvl="1"/>
            <a:r>
              <a:rPr lang="en-US" dirty="0"/>
              <a:t>The slides must transition automatically every 15 seconds</a:t>
            </a:r>
          </a:p>
          <a:p>
            <a:pPr lvl="1"/>
            <a:r>
              <a:rPr lang="en-US" dirty="0"/>
              <a:t>The aspect must be the standard format (not 16:9)</a:t>
            </a:r>
          </a:p>
          <a:p>
            <a:pPr lvl="1"/>
            <a:r>
              <a:rPr lang="en-US" dirty="0"/>
              <a:t>The footer information must be present and in the same position as this template</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Sources placeholder</a:t>
            </a:r>
          </a:p>
        </p:txBody>
      </p:sp>
      <p:sp>
        <p:nvSpPr>
          <p:cNvPr id="3" name="Content Placeholder 2"/>
          <p:cNvSpPr>
            <a:spLocks noGrp="1"/>
          </p:cNvSpPr>
          <p:nvPr>
            <p:ph idx="4294967295"/>
          </p:nvPr>
        </p:nvSpPr>
        <p:spPr>
          <a:xfrm>
            <a:off x="628650" y="1825625"/>
            <a:ext cx="7886700" cy="4351338"/>
          </a:xfrm>
        </p:spPr>
        <p:txBody>
          <a:bodyPr>
            <a:normAutofit/>
          </a:bodyPr>
          <a:lstStyle/>
          <a:p>
            <a:r>
              <a:rPr lang="en-US" sz="1000" dirty="0">
                <a:hlinkClick r:id="rId2"/>
              </a:rPr>
              <a:t>https://kdsmartchair.com/blogs/news/18706123-wheelchair-facts-numbers-and-figures-infographic</a:t>
            </a:r>
            <a:endParaRPr lang="en-US" sz="1000" dirty="0"/>
          </a:p>
          <a:p>
            <a:r>
              <a:rPr lang="en-US" sz="1000" dirty="0">
                <a:hlinkClick r:id="rId3"/>
              </a:rPr>
              <a:t>https://disabilitycompendium.org/sites/default/files/user-uploads/2016_AnnualReport.pdf</a:t>
            </a:r>
            <a:endParaRPr lang="en-US" sz="1000" dirty="0"/>
          </a:p>
          <a:p>
            <a:r>
              <a:rPr lang="en-US" sz="1000" dirty="0">
                <a:hlinkClick r:id="rId4"/>
              </a:rPr>
              <a:t>https://sidewalk.umiacs.umd.edu/</a:t>
            </a:r>
            <a:endParaRPr lang="en-US" sz="1000" dirty="0"/>
          </a:p>
          <a:p>
            <a:r>
              <a:rPr lang="en-US" sz="1000" dirty="0">
                <a:hlinkClick r:id="rId5"/>
              </a:rPr>
              <a:t>https://www.ada.gov/civiccommonprobs.htm</a:t>
            </a:r>
            <a:endParaRPr lang="en-US" sz="1000" dirty="0"/>
          </a:p>
          <a:p>
            <a:r>
              <a:rPr lang="en-US" sz="1000" dirty="0">
                <a:hlinkClick r:id="rId6"/>
              </a:rPr>
              <a:t>https://www.cdc.gov/nceh/publications/factsheets/impactofthebuiltenvironmentonhealth.pdf</a:t>
            </a:r>
            <a:endParaRPr lang="en-US" sz="1000" dirty="0"/>
          </a:p>
          <a:p>
            <a:r>
              <a:rPr lang="en-US" sz="1000" dirty="0">
                <a:hlinkClick r:id="rId7"/>
              </a:rPr>
              <a:t>http://www.diabetes.org/diabetes-basics/statistics/?referrer=https://www.google.com/</a:t>
            </a:r>
            <a:endParaRPr lang="en-US" sz="1000" dirty="0"/>
          </a:p>
          <a:p>
            <a:r>
              <a:rPr lang="en-US" sz="1000" dirty="0">
                <a:hlinkClick r:id="rId8"/>
              </a:rPr>
              <a:t>http://www.heart.org/HEARTORG/Research/Research_UCM_481866_SubHomePage.jsp</a:t>
            </a:r>
            <a:endParaRPr lang="en-US" sz="1000" dirty="0"/>
          </a:p>
          <a:p>
            <a:r>
              <a:rPr lang="en-US" sz="1000" dirty="0">
                <a:hlinkClick r:id="rId9"/>
              </a:rPr>
              <a:t>https://en.wikipedia.org/wiki/American_Recovery_and_Reinvestment_Act_of_2009</a:t>
            </a:r>
            <a:endParaRPr lang="en-US" sz="1000" dirty="0"/>
          </a:p>
          <a:p>
            <a:r>
              <a:rPr lang="en-US" sz="1000" dirty="0">
                <a:hlinkClick r:id="rId10"/>
              </a:rPr>
              <a:t>https://www.forbes.com/sites/kylesmith/2011/03/23/the-obama-administrations-sidewalk-to-nowhere/#72052c652040</a:t>
            </a:r>
            <a:endParaRPr lang="en-US" sz="1000" dirty="0"/>
          </a:p>
          <a:p>
            <a:endParaRPr lang="en-US" sz="1000" dirty="0"/>
          </a:p>
          <a:p>
            <a:endParaRPr lang="en-US" sz="1000" dirty="0"/>
          </a:p>
          <a:p>
            <a:endParaRPr lang="en-US" sz="1000" dirty="0"/>
          </a:p>
          <a:p>
            <a:endParaRPr lang="en-US" sz="1000" dirty="0"/>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b="0" dirty="0">
                <a:solidFill>
                  <a:schemeClr val="accent3"/>
                </a:solidFill>
              </a:rPr>
              <a:t>It is estimated that every major metroplex in the United States has large areas which are either inaccessible or provide challenges to the disabled</a:t>
            </a:r>
          </a:p>
        </p:txBody>
      </p:sp>
      <p:pic>
        <p:nvPicPr>
          <p:cNvPr id="1026" name="Picture 2" descr="Image result for bad sidewalks">
            <a:extLst>
              <a:ext uri="{FF2B5EF4-FFF2-40B4-BE49-F238E27FC236}">
                <a16:creationId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26</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27</a:t>
            </a:fld>
            <a:endParaRPr lang="en-US" dirty="0"/>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30</a:t>
            </a:fld>
            <a:endParaRPr lang="en-US" dirty="0"/>
          </a:p>
        </p:txBody>
      </p:sp>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31</a:t>
            </a:fld>
            <a:endParaRPr lang="en-US" dirty="0"/>
          </a:p>
        </p:txBody>
      </p:sp>
    </p:spTree>
    <p:extLst>
      <p:ext uri="{BB962C8B-B14F-4D97-AF65-F5344CB8AC3E}">
        <p14:creationId xmlns:p14="http://schemas.microsoft.com/office/powerpoint/2010/main" val="195825585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32</a:t>
            </a:fld>
            <a:endParaRPr lang="en-US" dirty="0"/>
          </a:p>
        </p:txBody>
      </p:sp>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33</a:t>
            </a:fld>
            <a:endParaRPr lang="en-US" dirty="0"/>
          </a:p>
        </p:txBody>
      </p:sp>
    </p:spTree>
    <p:extLst>
      <p:ext uri="{BB962C8B-B14F-4D97-AF65-F5344CB8AC3E}">
        <p14:creationId xmlns:p14="http://schemas.microsoft.com/office/powerpoint/2010/main" val="9224879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Last Slide</a:t>
            </a:r>
          </a:p>
        </p:txBody>
      </p:sp>
      <p:sp>
        <p:nvSpPr>
          <p:cNvPr id="3" name="Content Placeholder 2"/>
          <p:cNvSpPr>
            <a:spLocks noGrp="1"/>
          </p:cNvSpPr>
          <p:nvPr>
            <p:ph idx="4294967295"/>
          </p:nvPr>
        </p:nvSpPr>
        <p:spPr>
          <a:xfrm>
            <a:off x="628650" y="1825625"/>
            <a:ext cx="7886700" cy="4351338"/>
          </a:xfrm>
        </p:spPr>
        <p:txBody>
          <a:bodyPr/>
          <a:lstStyle/>
          <a:p>
            <a:r>
              <a:rPr lang="en-US" dirty="0"/>
              <a:t>Fade to black after 15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34</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Identifying the right places to build</a:t>
            </a:r>
            <a:br>
              <a:rPr lang="en-US" dirty="0">
                <a:solidFill>
                  <a:schemeClr val="accent3"/>
                </a:solidFill>
              </a:rPr>
            </a:br>
            <a:r>
              <a:rPr lang="en-US" sz="1800" b="0" dirty="0">
                <a:solidFill>
                  <a:schemeClr val="accent3"/>
                </a:solidFill>
              </a:rPr>
              <a:t>The program failed because today, municipalities rely on word of mouth or expensive contractors using excel spreadsheets to identify sidewalk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17839484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optimization</a:t>
            </a:r>
          </a:p>
        </p:txBody>
      </p:sp>
      <p:pic>
        <p:nvPicPr>
          <p:cNvPr id="5" name="Picture 4" descr="Screen Clipping">
            <a:extLst>
              <a:ext uri="{FF2B5EF4-FFF2-40B4-BE49-F238E27FC236}">
                <a16:creationId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440</TotalTime>
  <Words>1040</Words>
  <Application>Microsoft Office PowerPoint</Application>
  <PresentationFormat>On-screen Show (4:3)</PresentationFormat>
  <Paragraphs>148</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ＭＳ Ｐゴシック</vt:lpstr>
      <vt:lpstr>Arial</vt:lpstr>
      <vt:lpstr>Calibri</vt:lpstr>
      <vt:lpstr>Calibri Light</vt:lpstr>
      <vt:lpstr>Office Theme</vt:lpstr>
      <vt:lpstr>Project Walknet: Making cities accessible to everyone</vt:lpstr>
      <vt:lpstr>The problem It is estimated that every major metroplex in the United States has large areas which are either inaccessible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American recovery and Reinvestment Act In 2009, this $831B program that carved out over $100B for infrastructure improvement, but many dubbed the outcome as the “sidewalk to nowhere”</vt:lpstr>
      <vt:lpstr>Identifying the right places to build The program failed because today, municipalities rely on word of mouth or expensive contractors using excel spreadsheets to identify sidewalk projects</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model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20 slides total</vt:lpstr>
      <vt:lpstr>Slide Format</vt:lpstr>
      <vt:lpstr>Hacking the Slide Format</vt:lpstr>
      <vt:lpstr>Sources placeholder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alex.deshowitz@gmail.com</cp:lastModifiedBy>
  <cp:revision>76</cp:revision>
  <dcterms:created xsi:type="dcterms:W3CDTF">2017-03-18T16:30:52Z</dcterms:created>
  <dcterms:modified xsi:type="dcterms:W3CDTF">2017-10-22T15:05:32Z</dcterms:modified>
</cp:coreProperties>
</file>